
<file path=[Content_Types].xml><?xml version="1.0" encoding="utf-8"?>
<Types xmlns="http://schemas.openxmlformats.org/package/2006/content-types">
  <Default Extension="bin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3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481" autoAdjust="0"/>
    <p:restoredTop sz="85693" autoAdjust="0"/>
  </p:normalViewPr>
  <p:slideViewPr>
    <p:cSldViewPr snapToGrid="0">
      <p:cViewPr varScale="1">
        <p:scale>
          <a:sx n="97" d="100"/>
          <a:sy n="97" d="100"/>
        </p:scale>
        <p:origin x="53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FE17F2-4AB9-4DC7-816C-43389F2E8C37}" type="doc">
      <dgm:prSet loTypeId="urn:microsoft.com/office/officeart/2005/8/layout/default" loCatId="list" qsTypeId="urn:microsoft.com/office/officeart/2005/8/quickstyle/simple3" qsCatId="simple" csTypeId="urn:microsoft.com/office/officeart/2005/8/colors/accent4_2" csCatId="accent4"/>
      <dgm:spPr/>
      <dgm:t>
        <a:bodyPr/>
        <a:lstStyle/>
        <a:p>
          <a:endParaRPr lang="en-US"/>
        </a:p>
      </dgm:t>
    </dgm:pt>
    <dgm:pt modelId="{334D6117-7BB3-413A-8C7D-CA24733E740B}">
      <dgm:prSet/>
      <dgm:spPr/>
      <dgm:t>
        <a:bodyPr/>
        <a:lstStyle/>
        <a:p>
          <a:r>
            <a:rPr lang="en-US"/>
            <a:t>The Problem</a:t>
          </a:r>
        </a:p>
      </dgm:t>
    </dgm:pt>
    <dgm:pt modelId="{44BC0143-1432-4659-8875-22B034ECD93B}" type="parTrans" cxnId="{91B62B87-9A05-4E77-8527-B9D483ECE971}">
      <dgm:prSet/>
      <dgm:spPr/>
      <dgm:t>
        <a:bodyPr/>
        <a:lstStyle/>
        <a:p>
          <a:endParaRPr lang="en-US"/>
        </a:p>
      </dgm:t>
    </dgm:pt>
    <dgm:pt modelId="{7695512B-B7C8-44B9-8FA4-7B3D73CE452E}" type="sibTrans" cxnId="{91B62B87-9A05-4E77-8527-B9D483ECE971}">
      <dgm:prSet/>
      <dgm:spPr/>
      <dgm:t>
        <a:bodyPr/>
        <a:lstStyle/>
        <a:p>
          <a:endParaRPr lang="en-US"/>
        </a:p>
      </dgm:t>
    </dgm:pt>
    <dgm:pt modelId="{6B18CEBE-4B38-4894-9381-8CA7578222E2}">
      <dgm:prSet/>
      <dgm:spPr/>
      <dgm:t>
        <a:bodyPr/>
        <a:lstStyle/>
        <a:p>
          <a:r>
            <a:rPr lang="en-US"/>
            <a:t>The Impact</a:t>
          </a:r>
        </a:p>
      </dgm:t>
    </dgm:pt>
    <dgm:pt modelId="{DA12F385-2ADB-4C0E-8DE0-941F6644F014}" type="parTrans" cxnId="{93236170-B8B3-48B6-8567-D565AB21528A}">
      <dgm:prSet/>
      <dgm:spPr/>
      <dgm:t>
        <a:bodyPr/>
        <a:lstStyle/>
        <a:p>
          <a:endParaRPr lang="en-US"/>
        </a:p>
      </dgm:t>
    </dgm:pt>
    <dgm:pt modelId="{BACE88A8-3182-4FE1-A62D-9B5664272717}" type="sibTrans" cxnId="{93236170-B8B3-48B6-8567-D565AB21528A}">
      <dgm:prSet/>
      <dgm:spPr/>
      <dgm:t>
        <a:bodyPr/>
        <a:lstStyle/>
        <a:p>
          <a:endParaRPr lang="en-US"/>
        </a:p>
      </dgm:t>
    </dgm:pt>
    <dgm:pt modelId="{16D462D3-5F12-4B6B-BE02-4BF7DCB8F7A7}">
      <dgm:prSet/>
      <dgm:spPr/>
      <dgm:t>
        <a:bodyPr/>
        <a:lstStyle/>
        <a:p>
          <a:r>
            <a:rPr lang="en-US"/>
            <a:t>Reaction</a:t>
          </a:r>
        </a:p>
      </dgm:t>
    </dgm:pt>
    <dgm:pt modelId="{0B506869-E2EB-4D28-9E63-4AC2EAD03C9D}" type="parTrans" cxnId="{4602EBF7-6BB1-479F-BD1E-D4C0A1C23FC2}">
      <dgm:prSet/>
      <dgm:spPr/>
      <dgm:t>
        <a:bodyPr/>
        <a:lstStyle/>
        <a:p>
          <a:endParaRPr lang="en-US"/>
        </a:p>
      </dgm:t>
    </dgm:pt>
    <dgm:pt modelId="{2C24529B-E910-42B4-8A34-69591306EA74}" type="sibTrans" cxnId="{4602EBF7-6BB1-479F-BD1E-D4C0A1C23FC2}">
      <dgm:prSet/>
      <dgm:spPr/>
      <dgm:t>
        <a:bodyPr/>
        <a:lstStyle/>
        <a:p>
          <a:endParaRPr lang="en-US"/>
        </a:p>
      </dgm:t>
    </dgm:pt>
    <dgm:pt modelId="{2ADAA6BB-FC89-4B96-A28B-0D10112D8C0F}">
      <dgm:prSet/>
      <dgm:spPr/>
      <dgm:t>
        <a:bodyPr/>
        <a:lstStyle/>
        <a:p>
          <a:r>
            <a:rPr lang="en-US"/>
            <a:t>Management - Australia</a:t>
          </a:r>
        </a:p>
      </dgm:t>
    </dgm:pt>
    <dgm:pt modelId="{BD258D13-F4D3-421F-9502-1C95B204E480}" type="parTrans" cxnId="{D5BF4F8E-95A2-4D3B-9213-B137310211F2}">
      <dgm:prSet/>
      <dgm:spPr/>
      <dgm:t>
        <a:bodyPr/>
        <a:lstStyle/>
        <a:p>
          <a:endParaRPr lang="en-US"/>
        </a:p>
      </dgm:t>
    </dgm:pt>
    <dgm:pt modelId="{31339A8A-344A-4985-85FD-01F35145C87B}" type="sibTrans" cxnId="{D5BF4F8E-95A2-4D3B-9213-B137310211F2}">
      <dgm:prSet/>
      <dgm:spPr/>
      <dgm:t>
        <a:bodyPr/>
        <a:lstStyle/>
        <a:p>
          <a:endParaRPr lang="en-US"/>
        </a:p>
      </dgm:t>
    </dgm:pt>
    <dgm:pt modelId="{9FF3A22B-4A3D-4ADF-9D72-D79E5EBF25F2}">
      <dgm:prSet/>
      <dgm:spPr/>
      <dgm:t>
        <a:bodyPr/>
        <a:lstStyle/>
        <a:p>
          <a:r>
            <a:rPr lang="en-US"/>
            <a:t>Possible Solution?</a:t>
          </a:r>
        </a:p>
      </dgm:t>
    </dgm:pt>
    <dgm:pt modelId="{991CE75E-791D-4012-910E-1CD8C854DA7A}" type="parTrans" cxnId="{F8BA7C23-499B-480B-8222-E9534DE6C35B}">
      <dgm:prSet/>
      <dgm:spPr/>
      <dgm:t>
        <a:bodyPr/>
        <a:lstStyle/>
        <a:p>
          <a:endParaRPr lang="en-US"/>
        </a:p>
      </dgm:t>
    </dgm:pt>
    <dgm:pt modelId="{CDFD271E-F4D8-4B32-A0A9-42C3DA559F95}" type="sibTrans" cxnId="{F8BA7C23-499B-480B-8222-E9534DE6C35B}">
      <dgm:prSet/>
      <dgm:spPr/>
      <dgm:t>
        <a:bodyPr/>
        <a:lstStyle/>
        <a:p>
          <a:endParaRPr lang="en-US"/>
        </a:p>
      </dgm:t>
    </dgm:pt>
    <dgm:pt modelId="{899AA1C1-DC2B-4AB2-A0F6-F83252657505}">
      <dgm:prSet/>
      <dgm:spPr/>
      <dgm:t>
        <a:bodyPr/>
        <a:lstStyle/>
        <a:p>
          <a:r>
            <a:rPr lang="en-US"/>
            <a:t>NSA Wilt Stop</a:t>
          </a:r>
        </a:p>
      </dgm:t>
    </dgm:pt>
    <dgm:pt modelId="{ABB91597-A7BA-4D00-98EB-C7E38487A66B}" type="parTrans" cxnId="{DC3CD09B-E275-4DA2-B3BD-D28810CDDC28}">
      <dgm:prSet/>
      <dgm:spPr/>
      <dgm:t>
        <a:bodyPr/>
        <a:lstStyle/>
        <a:p>
          <a:endParaRPr lang="en-US"/>
        </a:p>
      </dgm:t>
    </dgm:pt>
    <dgm:pt modelId="{2EDE4934-D39D-4FBA-B83B-56D49D1D5F12}" type="sibTrans" cxnId="{DC3CD09B-E275-4DA2-B3BD-D28810CDDC28}">
      <dgm:prSet/>
      <dgm:spPr/>
      <dgm:t>
        <a:bodyPr/>
        <a:lstStyle/>
        <a:p>
          <a:endParaRPr lang="en-US"/>
        </a:p>
      </dgm:t>
    </dgm:pt>
    <dgm:pt modelId="{88A6DCDF-5215-4278-AB27-B615A44DA1CA}">
      <dgm:prSet/>
      <dgm:spPr/>
      <dgm:t>
        <a:bodyPr/>
        <a:lstStyle/>
        <a:p>
          <a:r>
            <a:rPr lang="en-US"/>
            <a:t>Field Trials</a:t>
          </a:r>
        </a:p>
      </dgm:t>
    </dgm:pt>
    <dgm:pt modelId="{7A7CE9DD-D039-4752-8DFB-0AECAFF03830}" type="parTrans" cxnId="{DF67FE42-BF05-4775-A9A3-E7A608B6D2BB}">
      <dgm:prSet/>
      <dgm:spPr/>
      <dgm:t>
        <a:bodyPr/>
        <a:lstStyle/>
        <a:p>
          <a:endParaRPr lang="en-US"/>
        </a:p>
      </dgm:t>
    </dgm:pt>
    <dgm:pt modelId="{D633639F-3D64-4891-9527-DC24E846BA5D}" type="sibTrans" cxnId="{DF67FE42-BF05-4775-A9A3-E7A608B6D2BB}">
      <dgm:prSet/>
      <dgm:spPr/>
      <dgm:t>
        <a:bodyPr/>
        <a:lstStyle/>
        <a:p>
          <a:endParaRPr lang="en-US"/>
        </a:p>
      </dgm:t>
    </dgm:pt>
    <dgm:pt modelId="{412D0E76-F599-40F8-9A7A-D37CBB318773}">
      <dgm:prSet/>
      <dgm:spPr/>
      <dgm:t>
        <a:bodyPr/>
        <a:lstStyle/>
        <a:p>
          <a:r>
            <a:rPr lang="en-US"/>
            <a:t>Soils North</a:t>
          </a:r>
        </a:p>
      </dgm:t>
    </dgm:pt>
    <dgm:pt modelId="{FFDEC348-5EE9-4835-9921-D762ABEC035E}" type="parTrans" cxnId="{1526EE8D-481A-489A-ACC1-400B92AF395B}">
      <dgm:prSet/>
      <dgm:spPr/>
      <dgm:t>
        <a:bodyPr/>
        <a:lstStyle/>
        <a:p>
          <a:endParaRPr lang="en-US"/>
        </a:p>
      </dgm:t>
    </dgm:pt>
    <dgm:pt modelId="{445590B1-DF71-41E4-84E2-1AB6F43580A9}" type="sibTrans" cxnId="{1526EE8D-481A-489A-ACC1-400B92AF395B}">
      <dgm:prSet/>
      <dgm:spPr/>
      <dgm:t>
        <a:bodyPr/>
        <a:lstStyle/>
        <a:p>
          <a:endParaRPr lang="en-US"/>
        </a:p>
      </dgm:t>
    </dgm:pt>
    <dgm:pt modelId="{34597F09-FE61-B247-9A34-1561E19B2EA4}" type="pres">
      <dgm:prSet presAssocID="{95FE17F2-4AB9-4DC7-816C-43389F2E8C37}" presName="diagram" presStyleCnt="0">
        <dgm:presLayoutVars>
          <dgm:dir/>
          <dgm:resizeHandles val="exact"/>
        </dgm:presLayoutVars>
      </dgm:prSet>
      <dgm:spPr/>
    </dgm:pt>
    <dgm:pt modelId="{48F02B4B-C957-D248-B8A0-352F3B4F5706}" type="pres">
      <dgm:prSet presAssocID="{334D6117-7BB3-413A-8C7D-CA24733E740B}" presName="node" presStyleLbl="node1" presStyleIdx="0" presStyleCnt="8">
        <dgm:presLayoutVars>
          <dgm:bulletEnabled val="1"/>
        </dgm:presLayoutVars>
      </dgm:prSet>
      <dgm:spPr/>
    </dgm:pt>
    <dgm:pt modelId="{6E242A09-CD99-A546-984C-FCC05F66EC39}" type="pres">
      <dgm:prSet presAssocID="{7695512B-B7C8-44B9-8FA4-7B3D73CE452E}" presName="sibTrans" presStyleCnt="0"/>
      <dgm:spPr/>
    </dgm:pt>
    <dgm:pt modelId="{28F23D09-F292-8F4F-BEE0-0F3C5A1E2460}" type="pres">
      <dgm:prSet presAssocID="{6B18CEBE-4B38-4894-9381-8CA7578222E2}" presName="node" presStyleLbl="node1" presStyleIdx="1" presStyleCnt="8">
        <dgm:presLayoutVars>
          <dgm:bulletEnabled val="1"/>
        </dgm:presLayoutVars>
      </dgm:prSet>
      <dgm:spPr/>
    </dgm:pt>
    <dgm:pt modelId="{8A2501A4-7C53-A54F-BD93-F5514651055A}" type="pres">
      <dgm:prSet presAssocID="{BACE88A8-3182-4FE1-A62D-9B5664272717}" presName="sibTrans" presStyleCnt="0"/>
      <dgm:spPr/>
    </dgm:pt>
    <dgm:pt modelId="{1BB5F27A-449A-974E-8FC8-A66CB0B5E77E}" type="pres">
      <dgm:prSet presAssocID="{16D462D3-5F12-4B6B-BE02-4BF7DCB8F7A7}" presName="node" presStyleLbl="node1" presStyleIdx="2" presStyleCnt="8">
        <dgm:presLayoutVars>
          <dgm:bulletEnabled val="1"/>
        </dgm:presLayoutVars>
      </dgm:prSet>
      <dgm:spPr/>
    </dgm:pt>
    <dgm:pt modelId="{0A2FF0E3-9E08-A14C-8AEA-A5449CD3891F}" type="pres">
      <dgm:prSet presAssocID="{2C24529B-E910-42B4-8A34-69591306EA74}" presName="sibTrans" presStyleCnt="0"/>
      <dgm:spPr/>
    </dgm:pt>
    <dgm:pt modelId="{72C9117C-3260-634A-BEFA-A40D4F40C695}" type="pres">
      <dgm:prSet presAssocID="{2ADAA6BB-FC89-4B96-A28B-0D10112D8C0F}" presName="node" presStyleLbl="node1" presStyleIdx="3" presStyleCnt="8">
        <dgm:presLayoutVars>
          <dgm:bulletEnabled val="1"/>
        </dgm:presLayoutVars>
      </dgm:prSet>
      <dgm:spPr/>
    </dgm:pt>
    <dgm:pt modelId="{8371751B-E014-F042-A1BD-05D66D041A4A}" type="pres">
      <dgm:prSet presAssocID="{31339A8A-344A-4985-85FD-01F35145C87B}" presName="sibTrans" presStyleCnt="0"/>
      <dgm:spPr/>
    </dgm:pt>
    <dgm:pt modelId="{ED3E9DC4-D366-4747-891A-5880C432B9DA}" type="pres">
      <dgm:prSet presAssocID="{9FF3A22B-4A3D-4ADF-9D72-D79E5EBF25F2}" presName="node" presStyleLbl="node1" presStyleIdx="4" presStyleCnt="8">
        <dgm:presLayoutVars>
          <dgm:bulletEnabled val="1"/>
        </dgm:presLayoutVars>
      </dgm:prSet>
      <dgm:spPr/>
    </dgm:pt>
    <dgm:pt modelId="{6A74FCBF-646A-6C4A-9F61-DAFA1A68DFBE}" type="pres">
      <dgm:prSet presAssocID="{CDFD271E-F4D8-4B32-A0A9-42C3DA559F95}" presName="sibTrans" presStyleCnt="0"/>
      <dgm:spPr/>
    </dgm:pt>
    <dgm:pt modelId="{3FC10F42-DD14-0C47-9DAB-6700F559E34B}" type="pres">
      <dgm:prSet presAssocID="{899AA1C1-DC2B-4AB2-A0F6-F83252657505}" presName="node" presStyleLbl="node1" presStyleIdx="5" presStyleCnt="8">
        <dgm:presLayoutVars>
          <dgm:bulletEnabled val="1"/>
        </dgm:presLayoutVars>
      </dgm:prSet>
      <dgm:spPr/>
    </dgm:pt>
    <dgm:pt modelId="{0D653749-B090-4B4D-8EB6-FCAFFC975FA8}" type="pres">
      <dgm:prSet presAssocID="{2EDE4934-D39D-4FBA-B83B-56D49D1D5F12}" presName="sibTrans" presStyleCnt="0"/>
      <dgm:spPr/>
    </dgm:pt>
    <dgm:pt modelId="{9721C748-9FE4-D042-9DBE-5B7F80DCC996}" type="pres">
      <dgm:prSet presAssocID="{88A6DCDF-5215-4278-AB27-B615A44DA1CA}" presName="node" presStyleLbl="node1" presStyleIdx="6" presStyleCnt="8">
        <dgm:presLayoutVars>
          <dgm:bulletEnabled val="1"/>
        </dgm:presLayoutVars>
      </dgm:prSet>
      <dgm:spPr/>
    </dgm:pt>
    <dgm:pt modelId="{A40E52B1-D95D-E941-A5F8-886066DD0B8B}" type="pres">
      <dgm:prSet presAssocID="{D633639F-3D64-4891-9527-DC24E846BA5D}" presName="sibTrans" presStyleCnt="0"/>
      <dgm:spPr/>
    </dgm:pt>
    <dgm:pt modelId="{1B2F366D-E762-8140-8EE9-0B90BD50DA05}" type="pres">
      <dgm:prSet presAssocID="{412D0E76-F599-40F8-9A7A-D37CBB318773}" presName="node" presStyleLbl="node1" presStyleIdx="7" presStyleCnt="8">
        <dgm:presLayoutVars>
          <dgm:bulletEnabled val="1"/>
        </dgm:presLayoutVars>
      </dgm:prSet>
      <dgm:spPr/>
    </dgm:pt>
  </dgm:ptLst>
  <dgm:cxnLst>
    <dgm:cxn modelId="{F8BA7C23-499B-480B-8222-E9534DE6C35B}" srcId="{95FE17F2-4AB9-4DC7-816C-43389F2E8C37}" destId="{9FF3A22B-4A3D-4ADF-9D72-D79E5EBF25F2}" srcOrd="4" destOrd="0" parTransId="{991CE75E-791D-4012-910E-1CD8C854DA7A}" sibTransId="{CDFD271E-F4D8-4B32-A0A9-42C3DA559F95}"/>
    <dgm:cxn modelId="{E31A7732-8115-6145-AFC8-699C3C20232C}" type="presOf" srcId="{95FE17F2-4AB9-4DC7-816C-43389F2E8C37}" destId="{34597F09-FE61-B247-9A34-1561E19B2EA4}" srcOrd="0" destOrd="0" presId="urn:microsoft.com/office/officeart/2005/8/layout/default"/>
    <dgm:cxn modelId="{4FB35A3D-3E1B-6840-A163-1B54982666CA}" type="presOf" srcId="{16D462D3-5F12-4B6B-BE02-4BF7DCB8F7A7}" destId="{1BB5F27A-449A-974E-8FC8-A66CB0B5E77E}" srcOrd="0" destOrd="0" presId="urn:microsoft.com/office/officeart/2005/8/layout/default"/>
    <dgm:cxn modelId="{6D4DD241-D331-6742-914D-459CACB192B3}" type="presOf" srcId="{334D6117-7BB3-413A-8C7D-CA24733E740B}" destId="{48F02B4B-C957-D248-B8A0-352F3B4F5706}" srcOrd="0" destOrd="0" presId="urn:microsoft.com/office/officeart/2005/8/layout/default"/>
    <dgm:cxn modelId="{DF67FE42-BF05-4775-A9A3-E7A608B6D2BB}" srcId="{95FE17F2-4AB9-4DC7-816C-43389F2E8C37}" destId="{88A6DCDF-5215-4278-AB27-B615A44DA1CA}" srcOrd="6" destOrd="0" parTransId="{7A7CE9DD-D039-4752-8DFB-0AECAFF03830}" sibTransId="{D633639F-3D64-4891-9527-DC24E846BA5D}"/>
    <dgm:cxn modelId="{ADCEEE45-4524-2649-BB26-C4F04C00729C}" type="presOf" srcId="{899AA1C1-DC2B-4AB2-A0F6-F83252657505}" destId="{3FC10F42-DD14-0C47-9DAB-6700F559E34B}" srcOrd="0" destOrd="0" presId="urn:microsoft.com/office/officeart/2005/8/layout/default"/>
    <dgm:cxn modelId="{DD5A266D-E1AA-574B-A060-4CB5923235C3}" type="presOf" srcId="{88A6DCDF-5215-4278-AB27-B615A44DA1CA}" destId="{9721C748-9FE4-D042-9DBE-5B7F80DCC996}" srcOrd="0" destOrd="0" presId="urn:microsoft.com/office/officeart/2005/8/layout/default"/>
    <dgm:cxn modelId="{93236170-B8B3-48B6-8567-D565AB21528A}" srcId="{95FE17F2-4AB9-4DC7-816C-43389F2E8C37}" destId="{6B18CEBE-4B38-4894-9381-8CA7578222E2}" srcOrd="1" destOrd="0" parTransId="{DA12F385-2ADB-4C0E-8DE0-941F6644F014}" sibTransId="{BACE88A8-3182-4FE1-A62D-9B5664272717}"/>
    <dgm:cxn modelId="{659BFF7C-7F2A-1842-AF62-830EEBBE2CC2}" type="presOf" srcId="{6B18CEBE-4B38-4894-9381-8CA7578222E2}" destId="{28F23D09-F292-8F4F-BEE0-0F3C5A1E2460}" srcOrd="0" destOrd="0" presId="urn:microsoft.com/office/officeart/2005/8/layout/default"/>
    <dgm:cxn modelId="{91B62B87-9A05-4E77-8527-B9D483ECE971}" srcId="{95FE17F2-4AB9-4DC7-816C-43389F2E8C37}" destId="{334D6117-7BB3-413A-8C7D-CA24733E740B}" srcOrd="0" destOrd="0" parTransId="{44BC0143-1432-4659-8875-22B034ECD93B}" sibTransId="{7695512B-B7C8-44B9-8FA4-7B3D73CE452E}"/>
    <dgm:cxn modelId="{1526EE8D-481A-489A-ACC1-400B92AF395B}" srcId="{95FE17F2-4AB9-4DC7-816C-43389F2E8C37}" destId="{412D0E76-F599-40F8-9A7A-D37CBB318773}" srcOrd="7" destOrd="0" parTransId="{FFDEC348-5EE9-4835-9921-D762ABEC035E}" sibTransId="{445590B1-DF71-41E4-84E2-1AB6F43580A9}"/>
    <dgm:cxn modelId="{D5BF4F8E-95A2-4D3B-9213-B137310211F2}" srcId="{95FE17F2-4AB9-4DC7-816C-43389F2E8C37}" destId="{2ADAA6BB-FC89-4B96-A28B-0D10112D8C0F}" srcOrd="3" destOrd="0" parTransId="{BD258D13-F4D3-421F-9502-1C95B204E480}" sibTransId="{31339A8A-344A-4985-85FD-01F35145C87B}"/>
    <dgm:cxn modelId="{DC3CD09B-E275-4DA2-B3BD-D28810CDDC28}" srcId="{95FE17F2-4AB9-4DC7-816C-43389F2E8C37}" destId="{899AA1C1-DC2B-4AB2-A0F6-F83252657505}" srcOrd="5" destOrd="0" parTransId="{ABB91597-A7BA-4D00-98EB-C7E38487A66B}" sibTransId="{2EDE4934-D39D-4FBA-B83B-56D49D1D5F12}"/>
    <dgm:cxn modelId="{7D4845D6-01D8-8B45-997C-0FF75435EE2C}" type="presOf" srcId="{9FF3A22B-4A3D-4ADF-9D72-D79E5EBF25F2}" destId="{ED3E9DC4-D366-4747-891A-5880C432B9DA}" srcOrd="0" destOrd="0" presId="urn:microsoft.com/office/officeart/2005/8/layout/default"/>
    <dgm:cxn modelId="{BE6A82DF-0231-5043-9799-EC6B2F341D5F}" type="presOf" srcId="{2ADAA6BB-FC89-4B96-A28B-0D10112D8C0F}" destId="{72C9117C-3260-634A-BEFA-A40D4F40C695}" srcOrd="0" destOrd="0" presId="urn:microsoft.com/office/officeart/2005/8/layout/default"/>
    <dgm:cxn modelId="{023EAEF7-C131-1847-B323-55C86EC48C7B}" type="presOf" srcId="{412D0E76-F599-40F8-9A7A-D37CBB318773}" destId="{1B2F366D-E762-8140-8EE9-0B90BD50DA05}" srcOrd="0" destOrd="0" presId="urn:microsoft.com/office/officeart/2005/8/layout/default"/>
    <dgm:cxn modelId="{4602EBF7-6BB1-479F-BD1E-D4C0A1C23FC2}" srcId="{95FE17F2-4AB9-4DC7-816C-43389F2E8C37}" destId="{16D462D3-5F12-4B6B-BE02-4BF7DCB8F7A7}" srcOrd="2" destOrd="0" parTransId="{0B506869-E2EB-4D28-9E63-4AC2EAD03C9D}" sibTransId="{2C24529B-E910-42B4-8A34-69591306EA74}"/>
    <dgm:cxn modelId="{4C8632C8-AEB2-A04C-84F8-313973A6D383}" type="presParOf" srcId="{34597F09-FE61-B247-9A34-1561E19B2EA4}" destId="{48F02B4B-C957-D248-B8A0-352F3B4F5706}" srcOrd="0" destOrd="0" presId="urn:microsoft.com/office/officeart/2005/8/layout/default"/>
    <dgm:cxn modelId="{FC340EE2-AA26-2B4F-BE6F-91A14391042C}" type="presParOf" srcId="{34597F09-FE61-B247-9A34-1561E19B2EA4}" destId="{6E242A09-CD99-A546-984C-FCC05F66EC39}" srcOrd="1" destOrd="0" presId="urn:microsoft.com/office/officeart/2005/8/layout/default"/>
    <dgm:cxn modelId="{14CE32F5-9723-8542-9C82-3C96D7C1BA6A}" type="presParOf" srcId="{34597F09-FE61-B247-9A34-1561E19B2EA4}" destId="{28F23D09-F292-8F4F-BEE0-0F3C5A1E2460}" srcOrd="2" destOrd="0" presId="urn:microsoft.com/office/officeart/2005/8/layout/default"/>
    <dgm:cxn modelId="{622251DE-6C72-4745-82D2-71B921F01CE1}" type="presParOf" srcId="{34597F09-FE61-B247-9A34-1561E19B2EA4}" destId="{8A2501A4-7C53-A54F-BD93-F5514651055A}" srcOrd="3" destOrd="0" presId="urn:microsoft.com/office/officeart/2005/8/layout/default"/>
    <dgm:cxn modelId="{48D4982E-969E-E74A-8003-4B75F28979F2}" type="presParOf" srcId="{34597F09-FE61-B247-9A34-1561E19B2EA4}" destId="{1BB5F27A-449A-974E-8FC8-A66CB0B5E77E}" srcOrd="4" destOrd="0" presId="urn:microsoft.com/office/officeart/2005/8/layout/default"/>
    <dgm:cxn modelId="{57D65D08-7714-5F40-99F3-09E737413750}" type="presParOf" srcId="{34597F09-FE61-B247-9A34-1561E19B2EA4}" destId="{0A2FF0E3-9E08-A14C-8AEA-A5449CD3891F}" srcOrd="5" destOrd="0" presId="urn:microsoft.com/office/officeart/2005/8/layout/default"/>
    <dgm:cxn modelId="{A928FD8E-2D77-E744-ADCD-6C26EF454B65}" type="presParOf" srcId="{34597F09-FE61-B247-9A34-1561E19B2EA4}" destId="{72C9117C-3260-634A-BEFA-A40D4F40C695}" srcOrd="6" destOrd="0" presId="urn:microsoft.com/office/officeart/2005/8/layout/default"/>
    <dgm:cxn modelId="{12D65F49-E922-AD4C-A405-3E06873D2616}" type="presParOf" srcId="{34597F09-FE61-B247-9A34-1561E19B2EA4}" destId="{8371751B-E014-F042-A1BD-05D66D041A4A}" srcOrd="7" destOrd="0" presId="urn:microsoft.com/office/officeart/2005/8/layout/default"/>
    <dgm:cxn modelId="{D2635EA7-7225-B94A-8E6A-9C9F4F0225D2}" type="presParOf" srcId="{34597F09-FE61-B247-9A34-1561E19B2EA4}" destId="{ED3E9DC4-D366-4747-891A-5880C432B9DA}" srcOrd="8" destOrd="0" presId="urn:microsoft.com/office/officeart/2005/8/layout/default"/>
    <dgm:cxn modelId="{819773ED-4357-F545-8C41-3FC80981457A}" type="presParOf" srcId="{34597F09-FE61-B247-9A34-1561E19B2EA4}" destId="{6A74FCBF-646A-6C4A-9F61-DAFA1A68DFBE}" srcOrd="9" destOrd="0" presId="urn:microsoft.com/office/officeart/2005/8/layout/default"/>
    <dgm:cxn modelId="{051D9E0B-A365-E644-8AD2-F2751E402679}" type="presParOf" srcId="{34597F09-FE61-B247-9A34-1561E19B2EA4}" destId="{3FC10F42-DD14-0C47-9DAB-6700F559E34B}" srcOrd="10" destOrd="0" presId="urn:microsoft.com/office/officeart/2005/8/layout/default"/>
    <dgm:cxn modelId="{61C3C7CF-AF2E-FF47-9885-06681A9410F4}" type="presParOf" srcId="{34597F09-FE61-B247-9A34-1561E19B2EA4}" destId="{0D653749-B090-4B4D-8EB6-FCAFFC975FA8}" srcOrd="11" destOrd="0" presId="urn:microsoft.com/office/officeart/2005/8/layout/default"/>
    <dgm:cxn modelId="{6AE18917-71D6-EE49-834C-0D7FCB9AB09C}" type="presParOf" srcId="{34597F09-FE61-B247-9A34-1561E19B2EA4}" destId="{9721C748-9FE4-D042-9DBE-5B7F80DCC996}" srcOrd="12" destOrd="0" presId="urn:microsoft.com/office/officeart/2005/8/layout/default"/>
    <dgm:cxn modelId="{616431B7-A0AB-FA4B-AFD8-CE026CA9E6DC}" type="presParOf" srcId="{34597F09-FE61-B247-9A34-1561E19B2EA4}" destId="{A40E52B1-D95D-E941-A5F8-886066DD0B8B}" srcOrd="13" destOrd="0" presId="urn:microsoft.com/office/officeart/2005/8/layout/default"/>
    <dgm:cxn modelId="{B59B5EA0-24C6-0F44-99AE-0CC0453F80EB}" type="presParOf" srcId="{34597F09-FE61-B247-9A34-1561E19B2EA4}" destId="{1B2F366D-E762-8140-8EE9-0B90BD50DA05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F02B4B-C957-D248-B8A0-352F3B4F5706}">
      <dsp:nvSpPr>
        <dsp:cNvPr id="0" name=""/>
        <dsp:cNvSpPr/>
      </dsp:nvSpPr>
      <dsp:spPr>
        <a:xfrm>
          <a:off x="2813" y="211273"/>
          <a:ext cx="2232266" cy="133936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The Problem</a:t>
          </a:r>
        </a:p>
      </dsp:txBody>
      <dsp:txXfrm>
        <a:off x="2813" y="211273"/>
        <a:ext cx="2232266" cy="1339360"/>
      </dsp:txXfrm>
    </dsp:sp>
    <dsp:sp modelId="{28F23D09-F292-8F4F-BEE0-0F3C5A1E2460}">
      <dsp:nvSpPr>
        <dsp:cNvPr id="0" name=""/>
        <dsp:cNvSpPr/>
      </dsp:nvSpPr>
      <dsp:spPr>
        <a:xfrm>
          <a:off x="2458307" y="211273"/>
          <a:ext cx="2232266" cy="133936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The Impact</a:t>
          </a:r>
        </a:p>
      </dsp:txBody>
      <dsp:txXfrm>
        <a:off x="2458307" y="211273"/>
        <a:ext cx="2232266" cy="1339360"/>
      </dsp:txXfrm>
    </dsp:sp>
    <dsp:sp modelId="{1BB5F27A-449A-974E-8FC8-A66CB0B5E77E}">
      <dsp:nvSpPr>
        <dsp:cNvPr id="0" name=""/>
        <dsp:cNvSpPr/>
      </dsp:nvSpPr>
      <dsp:spPr>
        <a:xfrm>
          <a:off x="4913800" y="211273"/>
          <a:ext cx="2232266" cy="133936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Reaction</a:t>
          </a:r>
        </a:p>
      </dsp:txBody>
      <dsp:txXfrm>
        <a:off x="4913800" y="211273"/>
        <a:ext cx="2232266" cy="1339360"/>
      </dsp:txXfrm>
    </dsp:sp>
    <dsp:sp modelId="{72C9117C-3260-634A-BEFA-A40D4F40C695}">
      <dsp:nvSpPr>
        <dsp:cNvPr id="0" name=""/>
        <dsp:cNvSpPr/>
      </dsp:nvSpPr>
      <dsp:spPr>
        <a:xfrm>
          <a:off x="7369294" y="211273"/>
          <a:ext cx="2232266" cy="133936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Management - Australia</a:t>
          </a:r>
        </a:p>
      </dsp:txBody>
      <dsp:txXfrm>
        <a:off x="7369294" y="211273"/>
        <a:ext cx="2232266" cy="1339360"/>
      </dsp:txXfrm>
    </dsp:sp>
    <dsp:sp modelId="{ED3E9DC4-D366-4747-891A-5880C432B9DA}">
      <dsp:nvSpPr>
        <dsp:cNvPr id="0" name=""/>
        <dsp:cNvSpPr/>
      </dsp:nvSpPr>
      <dsp:spPr>
        <a:xfrm>
          <a:off x="2813" y="1773860"/>
          <a:ext cx="2232266" cy="133936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Possible Solution?</a:t>
          </a:r>
        </a:p>
      </dsp:txBody>
      <dsp:txXfrm>
        <a:off x="2813" y="1773860"/>
        <a:ext cx="2232266" cy="1339360"/>
      </dsp:txXfrm>
    </dsp:sp>
    <dsp:sp modelId="{3FC10F42-DD14-0C47-9DAB-6700F559E34B}">
      <dsp:nvSpPr>
        <dsp:cNvPr id="0" name=""/>
        <dsp:cNvSpPr/>
      </dsp:nvSpPr>
      <dsp:spPr>
        <a:xfrm>
          <a:off x="2458307" y="1773860"/>
          <a:ext cx="2232266" cy="133936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NSA Wilt Stop</a:t>
          </a:r>
        </a:p>
      </dsp:txBody>
      <dsp:txXfrm>
        <a:off x="2458307" y="1773860"/>
        <a:ext cx="2232266" cy="1339360"/>
      </dsp:txXfrm>
    </dsp:sp>
    <dsp:sp modelId="{9721C748-9FE4-D042-9DBE-5B7F80DCC996}">
      <dsp:nvSpPr>
        <dsp:cNvPr id="0" name=""/>
        <dsp:cNvSpPr/>
      </dsp:nvSpPr>
      <dsp:spPr>
        <a:xfrm>
          <a:off x="4913800" y="1773860"/>
          <a:ext cx="2232266" cy="133936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Field Trials</a:t>
          </a:r>
        </a:p>
      </dsp:txBody>
      <dsp:txXfrm>
        <a:off x="4913800" y="1773860"/>
        <a:ext cx="2232266" cy="1339360"/>
      </dsp:txXfrm>
    </dsp:sp>
    <dsp:sp modelId="{1B2F366D-E762-8140-8EE9-0B90BD50DA05}">
      <dsp:nvSpPr>
        <dsp:cNvPr id="0" name=""/>
        <dsp:cNvSpPr/>
      </dsp:nvSpPr>
      <dsp:spPr>
        <a:xfrm>
          <a:off x="7369294" y="1773860"/>
          <a:ext cx="2232266" cy="133936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4000"/>
                <a:alpha val="100000"/>
                <a:satMod val="105000"/>
                <a:lumMod val="1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Soils North</a:t>
          </a:r>
        </a:p>
      </dsp:txBody>
      <dsp:txXfrm>
        <a:off x="7369294" y="1773860"/>
        <a:ext cx="2232266" cy="13393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C20BB3-3CCB-4FE5-991B-82F6BCB48AF3}" type="datetimeFigureOut">
              <a:rPr lang="en-US" smtClean="0"/>
              <a:t>10/17/18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746DE6-3336-457D-A091-FA20AC1C53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283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Helvetica Neue Light" panose="020B0702040204020203" pitchFamily="34" charset="0"/>
                <a:ea typeface="Helvetica Neue Light" panose="020B0702040204020203" pitchFamily="34" charset="0"/>
                <a:cs typeface="Helvetica Neue" panose="020B0502040204020203" pitchFamily="34" charset="0"/>
              </a:rPr>
              <a:t>Key Facts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402040204020203" pitchFamily="34" charset="0"/>
                <a:ea typeface="Helvetica Neue" panose="020B0502040204020203" pitchFamily="34" charset="0"/>
                <a:cs typeface="Helvetica Neue Light" panose="020B0402040204020203" pitchFamily="34" charset="0"/>
              </a:rPr>
              <a:t>Fusarium oxysporum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402040204020203" pitchFamily="34" charset="0"/>
                <a:ea typeface="Helvetica Neue" panose="020B0502040204020203" pitchFamily="34" charset="0"/>
                <a:cs typeface="Helvetica Neue Light" panose="020B0402040204020203" pitchFamily="34" charset="0"/>
              </a:rPr>
              <a:t>f.sp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402040204020203" pitchFamily="34" charset="0"/>
                <a:ea typeface="Helvetica Neue" panose="020B0502040204020203" pitchFamily="34" charset="0"/>
                <a:cs typeface="Helvetica Neue Light" panose="020B0402040204020203" pitchFamily="34" charset="0"/>
              </a:rPr>
              <a:t>. cubense is a fungal plant pathogen that causes Panama disease of banana, also known as fusarium wilt of banana.</a:t>
            </a:r>
          </a:p>
          <a:p>
            <a:endParaRPr lang="en-US" dirty="0"/>
          </a:p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rgbClr val="D24726"/>
                </a:solidFill>
                <a:latin typeface="Helvetica Neue" panose="020B0702040204020203" pitchFamily="34" charset="0"/>
                <a:ea typeface="Helvetica Neue" panose="020B0702040204020203" pitchFamily="34" charset="0"/>
              </a:rPr>
              <a:t>Kingdom: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402040204020203" pitchFamily="34" charset="0"/>
                <a:cs typeface="Helvetica Neue Light" panose="020B0402040204020203" pitchFamily="34" charset="0"/>
              </a:rPr>
              <a:t>Fungus</a:t>
            </a:r>
          </a:p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rgbClr val="D24726"/>
                </a:solidFill>
                <a:latin typeface="Helvetica Neue" panose="020B0702040204020203" pitchFamily="34" charset="0"/>
                <a:ea typeface="Helvetica Neue" panose="020B0702040204020203" pitchFamily="34" charset="0"/>
              </a:rPr>
              <a:t>Class: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402040204020203" pitchFamily="34" charset="0"/>
                <a:cs typeface="Helvetica Neue Light" panose="020B0402040204020203" pitchFamily="34" charset="0"/>
              </a:rPr>
              <a:t>Sordariomycetes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Helvetica Neue Light" panose="020B0402040204020203" pitchFamily="34" charset="0"/>
              <a:cs typeface="Helvetica Neue Light" panose="020B04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rgbClr val="D24726"/>
                </a:solidFill>
                <a:latin typeface="Helvetica Neue" panose="020B0702040204020203" pitchFamily="34" charset="0"/>
                <a:ea typeface="Helvetica Neue" panose="020B0702040204020203" pitchFamily="34" charset="0"/>
              </a:rPr>
              <a:t>Order: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402040204020203" pitchFamily="34" charset="0"/>
                <a:cs typeface="Helvetica Neue Light" panose="020B0402040204020203" pitchFamily="34" charset="0"/>
              </a:rPr>
              <a:t>Hypocreales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Helvetica Neue Light" panose="020B0402040204020203" pitchFamily="34" charset="0"/>
              <a:cs typeface="Helvetica Neue Light" panose="020B04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rgbClr val="D24726"/>
                </a:solidFill>
                <a:latin typeface="Helvetica Neue" panose="020B0702040204020203" pitchFamily="34" charset="0"/>
                <a:ea typeface="Helvetica Neue" panose="020B0702040204020203" pitchFamily="34" charset="0"/>
              </a:rPr>
              <a:t>Family: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 Light" panose="020B0402040204020203" pitchFamily="34" charset="0"/>
                <a:cs typeface="Helvetica Neue Light" panose="020B0402040204020203" pitchFamily="34" charset="0"/>
              </a:rPr>
              <a:t>Nectriaceae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Helvetica Neue Light" panose="020B0402040204020203" pitchFamily="34" charset="0"/>
              <a:cs typeface="Helvetica Neue Light" panose="020B0402040204020203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71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– 12 months </a:t>
            </a:r>
          </a:p>
          <a:p>
            <a:r>
              <a:rPr lang="en-US" dirty="0"/>
              <a:t>MOU</a:t>
            </a:r>
          </a:p>
          <a:p>
            <a:r>
              <a:rPr lang="en-US" dirty="0"/>
              <a:t>Import permit</a:t>
            </a:r>
          </a:p>
          <a:p>
            <a:endParaRPr lang="en-US" dirty="0"/>
          </a:p>
          <a:p>
            <a:r>
              <a:rPr lang="en-US" dirty="0"/>
              <a:t>2 – 24 months</a:t>
            </a:r>
          </a:p>
          <a:p>
            <a:r>
              <a:rPr lang="en-US" dirty="0"/>
              <a:t>Success part of total approach</a:t>
            </a:r>
          </a:p>
          <a:p>
            <a:r>
              <a:rPr lang="en-US" dirty="0"/>
              <a:t>Natural conditioning of soil assists beneficial biological processes control the wilt.</a:t>
            </a:r>
          </a:p>
          <a:p>
            <a:endParaRPr lang="en-US" dirty="0"/>
          </a:p>
          <a:p>
            <a:r>
              <a:rPr lang="en-US" dirty="0"/>
              <a:t>3 - Ongoing roll out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768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Directors</a:t>
            </a:r>
          </a:p>
          <a:p>
            <a:endParaRPr lang="en-US" dirty="0"/>
          </a:p>
          <a:p>
            <a:r>
              <a:rPr lang="en-US" dirty="0"/>
              <a:t>Location - wet tropics</a:t>
            </a:r>
          </a:p>
          <a:p>
            <a:endParaRPr lang="en-US" dirty="0"/>
          </a:p>
          <a:p>
            <a:r>
              <a:rPr lang="en-US" dirty="0"/>
              <a:t>Supply range of organic soil conditioners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767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an overview of the TR4 problem, reactions to it and a possible solution.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3633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Cavendish cultivar is 80% of commercial banana production</a:t>
            </a:r>
          </a:p>
          <a:p>
            <a:endParaRPr lang="en-US" dirty="0"/>
          </a:p>
          <a:p>
            <a:r>
              <a:rPr lang="en-US" dirty="0"/>
              <a:t>TR4 can’t be controlled using fumigants or fungicides.</a:t>
            </a:r>
          </a:p>
          <a:p>
            <a:endParaRPr lang="en-US" dirty="0"/>
          </a:p>
          <a:p>
            <a:r>
              <a:rPr lang="en-US" dirty="0"/>
              <a:t>Lethal to bananas and has a wide host range.</a:t>
            </a:r>
          </a:p>
          <a:p>
            <a:endParaRPr lang="en-US" dirty="0"/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is a soil-borne pathogen that can rapidly build up </a:t>
            </a: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soil and can survive for many years. Symptoms </a:t>
            </a: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caused by the disease include wilting and death of </a:t>
            </a: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plants either early or after picking has commenced.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69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 of the tropical race disease</a:t>
            </a:r>
          </a:p>
          <a:p>
            <a:r>
              <a:rPr lang="en-US" dirty="0"/>
              <a:t>1st identified 1950’s -  TR1 wiped out Gros Michel banana production.  TR1 has spread world wide.</a:t>
            </a:r>
          </a:p>
          <a:p>
            <a:endParaRPr lang="en-US" dirty="0"/>
          </a:p>
          <a:p>
            <a:r>
              <a:rPr lang="en-US" dirty="0"/>
              <a:t>Tropical Race mutates rapidly.</a:t>
            </a:r>
          </a:p>
          <a:p>
            <a:endParaRPr lang="en-US" dirty="0"/>
          </a:p>
          <a:p>
            <a:r>
              <a:rPr lang="en-US" dirty="0"/>
              <a:t>1967 TR4 identified in Taiwan.</a:t>
            </a:r>
          </a:p>
          <a:p>
            <a:endParaRPr lang="en-US" dirty="0"/>
          </a:p>
          <a:p>
            <a:r>
              <a:rPr lang="en-US" dirty="0"/>
              <a:t>2015 Queensland</a:t>
            </a:r>
          </a:p>
          <a:p>
            <a:endParaRPr lang="en-US" dirty="0"/>
          </a:p>
          <a:p>
            <a:r>
              <a:rPr lang="en-US" dirty="0"/>
              <a:t>China - All banana growing areas affected.</a:t>
            </a:r>
          </a:p>
          <a:p>
            <a:endParaRPr lang="en-US" dirty="0"/>
          </a:p>
          <a:p>
            <a:r>
              <a:rPr lang="en-US" dirty="0"/>
              <a:t>2017 Laos &amp; Vietnam – this strain introduced from China</a:t>
            </a:r>
          </a:p>
          <a:p>
            <a:endParaRPr lang="en-US" dirty="0"/>
          </a:p>
          <a:p>
            <a:r>
              <a:rPr lang="en-US" dirty="0"/>
              <a:t>Exponential spread – Cavendish production worldwide is threatened.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016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</a:t>
            </a:r>
            <a:r>
              <a:rPr lang="en-US" dirty="0" err="1"/>
              <a:t>www.promusa.org</a:t>
            </a:r>
            <a:r>
              <a:rPr lang="en-US" dirty="0"/>
              <a:t>/Tropical+race+4+-+TR4</a:t>
            </a:r>
          </a:p>
          <a:p>
            <a:endParaRPr lang="en-US" dirty="0"/>
          </a:p>
          <a:p>
            <a:r>
              <a:rPr lang="en-US" dirty="0"/>
              <a:t>Crop Rotation </a:t>
            </a:r>
          </a:p>
          <a:p>
            <a:r>
              <a:rPr lang="en-US" dirty="0"/>
              <a:t>– healthy soil biological action helps suppress the Fusarium Wilt pathogen</a:t>
            </a:r>
          </a:p>
          <a:p>
            <a:r>
              <a:rPr lang="en-US" dirty="0"/>
              <a:t>In China rotated with Chinese leek.</a:t>
            </a:r>
          </a:p>
          <a:p>
            <a:endParaRPr lang="en-US" dirty="0"/>
          </a:p>
          <a:p>
            <a:r>
              <a:rPr lang="en-US" dirty="0"/>
              <a:t>Resistant Cultivars</a:t>
            </a:r>
          </a:p>
          <a:p>
            <a:pPr marL="171450" indent="-171450">
              <a:buFontTx/>
              <a:buChar char="-"/>
            </a:pPr>
            <a:r>
              <a:rPr lang="en-US" dirty="0"/>
              <a:t>Resistant cultivars have been developed in China &amp; Australia.</a:t>
            </a:r>
          </a:p>
          <a:p>
            <a:endParaRPr lang="en-US" dirty="0"/>
          </a:p>
          <a:p>
            <a:r>
              <a:rPr lang="en-US" dirty="0"/>
              <a:t>Detect &amp; Monitor</a:t>
            </a:r>
          </a:p>
          <a:p>
            <a:pPr marL="171450" indent="-171450">
              <a:buFontTx/>
              <a:buChar char="-"/>
            </a:pPr>
            <a:r>
              <a:rPr lang="en-US" dirty="0"/>
              <a:t>Detection of outbreaks</a:t>
            </a:r>
          </a:p>
          <a:p>
            <a:pPr marL="171450" indent="-171450">
              <a:buFontTx/>
              <a:buChar char="-"/>
            </a:pPr>
            <a:r>
              <a:rPr lang="en-US" dirty="0"/>
              <a:t>Inspections</a:t>
            </a:r>
          </a:p>
          <a:p>
            <a:pPr marL="171450" indent="-171450">
              <a:buFontTx/>
              <a:buChar char="-"/>
            </a:pPr>
            <a:r>
              <a:rPr lang="en-US" dirty="0"/>
              <a:t>Sampling</a:t>
            </a:r>
          </a:p>
          <a:p>
            <a:pPr marL="171450" indent="-171450">
              <a:buFontTx/>
              <a:buChar char="-"/>
            </a:pPr>
            <a:r>
              <a:rPr lang="en-US" dirty="0"/>
              <a:t>Destruction of affected bananas</a:t>
            </a:r>
          </a:p>
          <a:p>
            <a:pPr marL="171450" indent="-171450">
              <a:buFontTx/>
              <a:buChar char="-"/>
            </a:pPr>
            <a:endParaRPr lang="en-US" dirty="0"/>
          </a:p>
          <a:p>
            <a:pPr marL="0" indent="0">
              <a:buFontTx/>
              <a:buNone/>
            </a:pPr>
            <a:r>
              <a:rPr lang="en-US" dirty="0"/>
              <a:t>Containment</a:t>
            </a:r>
          </a:p>
          <a:p>
            <a:pPr marL="171450" indent="-171450">
              <a:buFontTx/>
              <a:buChar char="-"/>
            </a:pPr>
            <a:r>
              <a:rPr lang="en-US" dirty="0"/>
              <a:t>Keep it in and keep it out</a:t>
            </a:r>
          </a:p>
          <a:p>
            <a:pPr marL="171450" indent="-171450">
              <a:buFontTx/>
              <a:buChar char="-"/>
            </a:pPr>
            <a:r>
              <a:rPr lang="en-US" dirty="0"/>
              <a:t>Biosecurity measures</a:t>
            </a:r>
          </a:p>
          <a:p>
            <a:pPr marL="171450" indent="-171450">
              <a:buFontTx/>
              <a:buChar char="-"/>
            </a:pPr>
            <a:endParaRPr lang="en-US" dirty="0"/>
          </a:p>
          <a:p>
            <a:pPr marL="0" indent="0">
              <a:buFontTx/>
              <a:buNone/>
            </a:pPr>
            <a:r>
              <a:rPr lang="en-US" dirty="0"/>
              <a:t>Quarantine</a:t>
            </a:r>
          </a:p>
          <a:p>
            <a:pPr marL="171450" indent="-171450">
              <a:buFontTx/>
              <a:buChar char="-"/>
            </a:pPr>
            <a:r>
              <a:rPr lang="en-US" dirty="0"/>
              <a:t>Affected areas locked down</a:t>
            </a:r>
          </a:p>
          <a:p>
            <a:pPr marL="171450" indent="-171450">
              <a:buFontTx/>
              <a:buChar char="-"/>
            </a:pPr>
            <a:r>
              <a:rPr lang="en-US" dirty="0"/>
              <a:t>Biosecurity barriers to spread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4674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Strict quarantine in AU means no trials permitted.</a:t>
            </a:r>
          </a:p>
          <a:p>
            <a:endParaRPr lang="en-US" dirty="0"/>
          </a:p>
          <a:p>
            <a:r>
              <a:rPr lang="en-US" dirty="0"/>
              <a:t>Only 2 small farms have been affected</a:t>
            </a:r>
          </a:p>
          <a:p>
            <a:endParaRPr lang="en-US" dirty="0"/>
          </a:p>
          <a:p>
            <a:r>
              <a:rPr lang="en-US" dirty="0"/>
              <a:t>Resistant genes introduced</a:t>
            </a:r>
          </a:p>
          <a:p>
            <a:endParaRPr lang="en-US" dirty="0"/>
          </a:p>
          <a:p>
            <a:r>
              <a:rPr lang="en-US" dirty="0"/>
              <a:t>Disease free after 3 year trial in Northern Territory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2683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 of solution in combination with plant rotation, containment and soil conditioning to restore soil health.</a:t>
            </a:r>
          </a:p>
          <a:p>
            <a:endParaRPr lang="en-US" dirty="0"/>
          </a:p>
          <a:p>
            <a:r>
              <a:rPr lang="en-US" dirty="0"/>
              <a:t>Quarantine not practical in Laos and many other places - just too larger area affected.</a:t>
            </a:r>
          </a:p>
          <a:p>
            <a:endParaRPr lang="en-US" dirty="0"/>
          </a:p>
          <a:p>
            <a:r>
              <a:rPr lang="en-US" dirty="0"/>
              <a:t>TR4 hard to detect &amp; monitor - systems and processes and cash no in place to do that in many places.</a:t>
            </a:r>
          </a:p>
          <a:p>
            <a:endParaRPr lang="en-US" dirty="0"/>
          </a:p>
          <a:p>
            <a:r>
              <a:rPr lang="en-US" dirty="0"/>
              <a:t>Tropical race mutates rapidly - new banana cultivars may be affected.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375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Natural</a:t>
            </a:r>
          </a:p>
          <a:p>
            <a:pPr marL="171450" indent="-171450">
              <a:buFontTx/>
              <a:buChar char="-"/>
            </a:pPr>
            <a:r>
              <a:rPr lang="en-US" dirty="0"/>
              <a:t>Organic humate</a:t>
            </a:r>
          </a:p>
          <a:p>
            <a:pPr marL="171450" indent="-171450">
              <a:buFontTx/>
              <a:buChar char="-"/>
            </a:pPr>
            <a:r>
              <a:rPr lang="en-US" dirty="0"/>
              <a:t>Effective is lab trials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90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60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399ED-1987-3846-9F4C-E789D3A8D991}" type="datetime1">
              <a:rPr lang="en-AU" smtClean="0"/>
              <a:t>17/10/18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r>
              <a:rPr lang="en-US"/>
              <a:t>© Soils North 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3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C1291-F03B-7848-B754-2AEDD15E6AE1}" type="datetime1">
              <a:rPr lang="en-AU" smtClean="0"/>
              <a:t>17/10/18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Soils North 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7369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423F-876C-0140-A2F4-124D5E66444A}" type="datetime1">
              <a:rPr lang="en-AU" smtClean="0"/>
              <a:t>17/10/18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Soils North 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3811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0005A-0F47-F242-941E-48858616F7E1}" type="datetime1">
              <a:rPr lang="en-AU" smtClean="0"/>
              <a:t>17/10/18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Soils North 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8762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DD304-A630-BF4B-815A-4003C64BE856}" type="datetime1">
              <a:rPr lang="en-AU" smtClean="0"/>
              <a:t>17/10/18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Soils North 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9709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F55A1-A159-D648-AB0B-F721B2D2FC2C}" type="datetime1">
              <a:rPr lang="en-AU" smtClean="0"/>
              <a:t>17/10/18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Soils North 2018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4970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83FBE-6EF8-164C-A54B-6D5B787E9F5B}" type="datetime1">
              <a:rPr lang="en-AU" smtClean="0"/>
              <a:t>17/10/18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Soils North 2018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0499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BAAA-2727-6641-9B74-EE57AB4F8E5C}" type="datetime1">
              <a:rPr lang="en-AU" smtClean="0"/>
              <a:t>17/10/18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Soils North 2018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9307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2C814-7668-AF4F-BA54-C9C2F8AB1C04}" type="datetime1">
              <a:rPr lang="en-AU" smtClean="0"/>
              <a:t>17/10/18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Soils North 2018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144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BE416-95A9-8244-8AC2-727D082C430F}" type="datetime1">
              <a:rPr lang="en-AU" smtClean="0"/>
              <a:t>17/10/18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Soils North 2018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611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8ECDB3C-68FA-A642-911C-D41FE205E9FB}" type="datetime1">
              <a:rPr lang="en-AU" smtClean="0"/>
              <a:t>17/10/18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r>
              <a:rPr lang="en-US"/>
              <a:t>© Soils North 2018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7452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22075-64DD-CD41-A993-E9542B9960EA}" type="datetime1">
              <a:rPr lang="en-AU" smtClean="0"/>
              <a:t>17/10/18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Soils North 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101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D0712110-0BC1-4B31-B3BB-63B44222E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466B5F3-C053-4580-B04A-1EF949888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2616" y="962902"/>
            <a:ext cx="4176384" cy="2380828"/>
          </a:xfrm>
        </p:spPr>
        <p:txBody>
          <a:bodyPr>
            <a:normAutofit/>
          </a:bodyPr>
          <a:lstStyle/>
          <a:p>
            <a:r>
              <a:rPr lang="en-US" sz="4800"/>
              <a:t>Fusarium oxysporum f.sp. cubense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1452617" y="3531204"/>
            <a:ext cx="4171479" cy="1610643"/>
          </a:xfrm>
        </p:spPr>
        <p:txBody>
          <a:bodyPr>
            <a:normAutofit/>
          </a:bodyPr>
          <a:lstStyle/>
          <a:p>
            <a:pPr algn="ctr"/>
            <a:r>
              <a:rPr lang="en-AU" sz="2000" dirty="0"/>
              <a:t>TR4 &amp; Variants</a:t>
            </a:r>
          </a:p>
          <a:p>
            <a:pPr algn="ctr"/>
            <a:r>
              <a:rPr lang="en-AU" sz="1600" dirty="0"/>
              <a:t>Armageddon for the cavendish?</a:t>
            </a:r>
            <a:endParaRPr sz="1600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A6123F2-4B61-414F-A7E5-5B7828EACA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2617" y="3528543"/>
            <a:ext cx="4171479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lant-pathogenic strain of Fusarium oxysporum that causes fusarium wilt (image cropped from original version)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411" y="814891"/>
            <a:ext cx="4960442" cy="464214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5CED634-E2D0-4AB7-96DD-816C9B52C5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CDDCDFB-696D-4FDF-9B58-24F71B7C37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9978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5" name="Rectangle 73">
            <a:extLst>
              <a:ext uri="{FF2B5EF4-FFF2-40B4-BE49-F238E27FC236}">
                <a16:creationId xmlns:a16="http://schemas.microsoft.com/office/drawing/2014/main" id="{35C3D674-3D59-4E93-80CA-0C0A9095E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06" name="Straight Connector 75">
            <a:extLst>
              <a:ext uri="{FF2B5EF4-FFF2-40B4-BE49-F238E27FC236}">
                <a16:creationId xmlns:a16="http://schemas.microsoft.com/office/drawing/2014/main" id="{C884B8F8-FDC9-498B-9960-5D7260AFCB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3896" y="1847088"/>
            <a:ext cx="417737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4A8B538B-C0FF-BB4B-A911-5D8DC8063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80" y="804520"/>
            <a:ext cx="4176511" cy="1049235"/>
          </a:xfrm>
        </p:spPr>
        <p:txBody>
          <a:bodyPr>
            <a:normAutofit/>
          </a:bodyPr>
          <a:lstStyle/>
          <a:p>
            <a:pPr algn="ctr"/>
            <a:br>
              <a:rPr lang="en-US" dirty="0"/>
            </a:br>
            <a:r>
              <a:rPr lang="en-US" dirty="0"/>
              <a:t>STAGES</a:t>
            </a:r>
          </a:p>
        </p:txBody>
      </p:sp>
      <p:sp>
        <p:nvSpPr>
          <p:cNvPr id="4107" name="Rectangle 77">
            <a:extLst>
              <a:ext uri="{FF2B5EF4-FFF2-40B4-BE49-F238E27FC236}">
                <a16:creationId xmlns:a16="http://schemas.microsoft.com/office/drawing/2014/main" id="{EF2A81E1-BCBE-426B-8C09-33274E6940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108" name="Content Placeholder 4102">
            <a:extLst>
              <a:ext uri="{FF2B5EF4-FFF2-40B4-BE49-F238E27FC236}">
                <a16:creationId xmlns:a16="http://schemas.microsoft.com/office/drawing/2014/main" id="{14A8B0E4-D611-4F74-860E-4069E854E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81" y="2015732"/>
            <a:ext cx="4410376" cy="34506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Stage I</a:t>
            </a:r>
          </a:p>
          <a:p>
            <a:pPr marL="0" indent="0">
              <a:buNone/>
            </a:pPr>
            <a:r>
              <a:rPr lang="en-US" dirty="0"/>
              <a:t>Agreements</a:t>
            </a:r>
          </a:p>
          <a:p>
            <a:pPr marL="0" indent="0">
              <a:buNone/>
            </a:pPr>
            <a:r>
              <a:rPr lang="en-US" dirty="0"/>
              <a:t>Trials &amp; Evaluation</a:t>
            </a:r>
          </a:p>
          <a:p>
            <a:pPr marL="0" indent="0">
              <a:buNone/>
            </a:pPr>
            <a:r>
              <a:rPr lang="en-US" b="1" dirty="0"/>
              <a:t>Stage II</a:t>
            </a:r>
          </a:p>
          <a:p>
            <a:pPr marL="0" indent="0">
              <a:buNone/>
            </a:pPr>
            <a:r>
              <a:rPr lang="en-US" dirty="0"/>
              <a:t>Financing &amp; Remediation</a:t>
            </a:r>
          </a:p>
          <a:p>
            <a:pPr marL="0" indent="0">
              <a:buNone/>
            </a:pPr>
            <a:r>
              <a:rPr lang="en-US" b="1" dirty="0"/>
              <a:t>Stage III</a:t>
            </a:r>
          </a:p>
          <a:p>
            <a:pPr marL="0" indent="0">
              <a:buNone/>
            </a:pPr>
            <a:r>
              <a:rPr lang="en-US" dirty="0"/>
              <a:t>Roll out</a:t>
            </a:r>
          </a:p>
        </p:txBody>
      </p:sp>
      <p:pic>
        <p:nvPicPr>
          <p:cNvPr id="4110" name="Picture 79">
            <a:extLst>
              <a:ext uri="{FF2B5EF4-FFF2-40B4-BE49-F238E27FC236}">
                <a16:creationId xmlns:a16="http://schemas.microsoft.com/office/drawing/2014/main" id="{39D1DDD4-5BB3-45BA-B9B3-06B62299AD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A24DAE64-2302-42EA-8239-F2F0775CA5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Image result for banana plantation australia">
            <a:extLst>
              <a:ext uri="{FF2B5EF4-FFF2-40B4-BE49-F238E27FC236}">
                <a16:creationId xmlns:a16="http://schemas.microsoft.com/office/drawing/2014/main" id="{D2AE1E4D-025F-4A48-AD36-B34216ED11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957" y="1484242"/>
            <a:ext cx="5905454" cy="3366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823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EED2B910-B28F-4A54-B17C-8B7E5893A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545F118-1DF8-46A9-8A77-B3D9422CEA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98775" y="1847088"/>
            <a:ext cx="5548039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8C402E9-74ED-334A-B569-AD1E2AE06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6457" y="804519"/>
            <a:ext cx="5550357" cy="1049235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Soils North  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7CAB7D27-148D-4082-B160-72FAD580D6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6146" name="Picture 2" descr="https://soilsnorth.com.au/wp-content/uploads/2017/03/SoilsNorth_BlackLogo-114px.png">
            <a:extLst>
              <a:ext uri="{FF2B5EF4-FFF2-40B4-BE49-F238E27FC236}">
                <a16:creationId xmlns:a16="http://schemas.microsoft.com/office/drawing/2014/main" id="{E894A330-77C2-6544-8B21-4BCE434A48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12" y="481108"/>
            <a:ext cx="3650290" cy="24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oilsnorth.com.au/wp-content/uploads/2017/05/Blueberries-1.jpg">
            <a:extLst>
              <a:ext uri="{FF2B5EF4-FFF2-40B4-BE49-F238E27FC236}">
                <a16:creationId xmlns:a16="http://schemas.microsoft.com/office/drawing/2014/main" id="{AAA35778-4CEC-3644-95F0-2350EE07B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218" y="3137516"/>
            <a:ext cx="2492878" cy="249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C8BE67E-8DF8-B843-B030-CF29A0E0A9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8371" y="2015732"/>
            <a:ext cx="7448443" cy="3450613"/>
          </a:xfrm>
        </p:spPr>
        <p:txBody>
          <a:bodyPr>
            <a:normAutofit/>
          </a:bodyPr>
          <a:lstStyle/>
          <a:p>
            <a:pPr lvl="4"/>
            <a:r>
              <a:rPr lang="en-US" sz="2000" dirty="0"/>
              <a:t>Located Cairns Highlands, Queensland,  Australia</a:t>
            </a:r>
          </a:p>
          <a:p>
            <a:pPr lvl="4"/>
            <a:r>
              <a:rPr lang="en-US" sz="2000" dirty="0"/>
              <a:t>Supply range of Organic Soil Conditioners</a:t>
            </a:r>
          </a:p>
          <a:p>
            <a:pPr lvl="4"/>
            <a:endParaRPr lang="en-US" sz="2000" dirty="0"/>
          </a:p>
          <a:p>
            <a:pPr marL="1828800" lvl="4" indent="0">
              <a:buNone/>
            </a:pPr>
            <a:endParaRPr lang="en-US" sz="2000" dirty="0"/>
          </a:p>
          <a:p>
            <a:pPr lvl="4"/>
            <a:endParaRPr lang="en-US" sz="2000" dirty="0"/>
          </a:p>
          <a:p>
            <a:pPr marL="1828800" lvl="4" indent="0" algn="ctr">
              <a:buNone/>
            </a:pPr>
            <a:r>
              <a:rPr lang="en-US" sz="2800" b="1" dirty="0"/>
              <a:t>+61 1300 082 011</a:t>
            </a:r>
          </a:p>
          <a:p>
            <a:pPr marL="1828800" lvl="4" indent="0" algn="ctr">
              <a:buNone/>
            </a:pPr>
            <a:r>
              <a:rPr lang="en-US" sz="2800" b="1" dirty="0" err="1"/>
              <a:t>www.soilsnorth.com.au</a:t>
            </a:r>
            <a:endParaRPr lang="en-US" sz="2800" b="1" dirty="0"/>
          </a:p>
        </p:txBody>
      </p:sp>
      <p:pic>
        <p:nvPicPr>
          <p:cNvPr id="79" name="Picture 78">
            <a:extLst>
              <a:ext uri="{FF2B5EF4-FFF2-40B4-BE49-F238E27FC236}">
                <a16:creationId xmlns:a16="http://schemas.microsoft.com/office/drawing/2014/main" id="{CD88FC76-F691-462A-BCF9-0BA4F5DE6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33204A7E-B7E9-42D0-9DC4-B82FDC8C4B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0334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</p:spPr>
        <p:txBody>
          <a:bodyPr>
            <a:normAutofit/>
          </a:bodyPr>
          <a:lstStyle/>
          <a:p>
            <a:r>
              <a:rPr lang="en-US" dirty="0"/>
              <a:t>Contents</a:t>
            </a:r>
          </a:p>
        </p:txBody>
      </p:sp>
      <p:graphicFrame>
        <p:nvGraphicFramePr>
          <p:cNvPr id="13" name="Content Placeholder 2">
            <a:extLst>
              <a:ext uri="{FF2B5EF4-FFF2-40B4-BE49-F238E27FC236}">
                <a16:creationId xmlns:a16="http://schemas.microsoft.com/office/drawing/2014/main" id="{DBEBBA5B-EA6F-4182-8C5B-9265DF8405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4038895"/>
              </p:ext>
            </p:extLst>
          </p:nvPr>
        </p:nvGraphicFramePr>
        <p:xfrm>
          <a:off x="1450975" y="2340435"/>
          <a:ext cx="9604375" cy="33244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40226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3" name="Rectangle 137">
            <a:extLst>
              <a:ext uri="{FF2B5EF4-FFF2-40B4-BE49-F238E27FC236}">
                <a16:creationId xmlns:a16="http://schemas.microsoft.com/office/drawing/2014/main" id="{35C3D674-3D59-4E93-80CA-0C0A9095E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34" name="Straight Connector 139">
            <a:extLst>
              <a:ext uri="{FF2B5EF4-FFF2-40B4-BE49-F238E27FC236}">
                <a16:creationId xmlns:a16="http://schemas.microsoft.com/office/drawing/2014/main" id="{C884B8F8-FDC9-498B-9960-5D7260AFCB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3896" y="1847088"/>
            <a:ext cx="417737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80" y="804520"/>
            <a:ext cx="4176511" cy="1210149"/>
          </a:xfrm>
        </p:spPr>
        <p:txBody>
          <a:bodyPr vert="horz" lIns="91440" tIns="45720" rIns="91440" bIns="0" rtlCol="0">
            <a:normAutofit fontScale="90000"/>
          </a:bodyPr>
          <a:lstStyle/>
          <a:p>
            <a:br>
              <a:rPr lang="en-US" dirty="0"/>
            </a:br>
            <a:r>
              <a:rPr lang="en-US" dirty="0"/>
              <a:t>The Problem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1035" name="Rectangle 141">
            <a:extLst>
              <a:ext uri="{FF2B5EF4-FFF2-40B4-BE49-F238E27FC236}">
                <a16:creationId xmlns:a16="http://schemas.microsoft.com/office/drawing/2014/main" id="{EF2A81E1-BCBE-426B-8C09-33274E6940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036" name="Content Placeholder 1030">
            <a:extLst>
              <a:ext uri="{FF2B5EF4-FFF2-40B4-BE49-F238E27FC236}">
                <a16:creationId xmlns:a16="http://schemas.microsoft.com/office/drawing/2014/main" id="{330DD653-0796-41C4-96AD-0132F9CB8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81" y="2015732"/>
            <a:ext cx="4172212" cy="3450613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pPr marL="0" indent="0" algn="ctr">
              <a:buNone/>
            </a:pPr>
            <a:r>
              <a:rPr lang="en-US" dirty="0"/>
              <a:t>CAVENDISH CULTIVAR OF BANANAS DEVASTED WORLDWIDE</a:t>
            </a:r>
          </a:p>
        </p:txBody>
      </p:sp>
      <p:pic>
        <p:nvPicPr>
          <p:cNvPr id="1037" name="Picture 2" descr="https://soilsnorth.com.au/wp-content/uploads/2018/08/images-1.jpg">
            <a:extLst>
              <a:ext uri="{FF2B5EF4-FFF2-40B4-BE49-F238E27FC236}">
                <a16:creationId xmlns:a16="http://schemas.microsoft.com/office/drawing/2014/main" id="{DCC4FCF5-180C-3F46-9406-04EC12926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411" y="1278192"/>
            <a:ext cx="4960442" cy="371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3">
            <a:extLst>
              <a:ext uri="{FF2B5EF4-FFF2-40B4-BE49-F238E27FC236}">
                <a16:creationId xmlns:a16="http://schemas.microsoft.com/office/drawing/2014/main" id="{39D1DDD4-5BB3-45BA-B9B3-06B62299AD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A24DAE64-2302-42EA-8239-F2F0775CA5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8395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9C51009-A09A-4689-8E6C-F8FC99E6A8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9961" y="1600199"/>
            <a:ext cx="3173482" cy="4297680"/>
          </a:xfrm>
        </p:spPr>
        <p:txBody>
          <a:bodyPr anchor="ctr">
            <a:normAutofit/>
          </a:bodyPr>
          <a:lstStyle/>
          <a:p>
            <a:pPr algn="ctr"/>
            <a:r>
              <a:rPr lang="en-US" dirty="0"/>
              <a:t>The impact</a:t>
            </a:r>
            <a:br>
              <a:rPr lang="en-US" dirty="0"/>
            </a:br>
            <a:br>
              <a:rPr lang="en-US" dirty="0"/>
            </a:br>
            <a:r>
              <a:rPr lang="en-US" sz="2000" dirty="0"/>
              <a:t>Cavendish production wiped out.</a:t>
            </a:r>
            <a:br>
              <a:rPr lang="en-US" sz="2000" dirty="0"/>
            </a:br>
            <a:r>
              <a:rPr lang="en-US" sz="2000" dirty="0"/>
              <a:t>Exponential spread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EC65442-F244-409C-BF44-C5D6472E81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600199"/>
            <a:ext cx="0" cy="429768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Distribution of TR4">
            <a:extLst>
              <a:ext uri="{FF2B5EF4-FFF2-40B4-BE49-F238E27FC236}">
                <a16:creationId xmlns:a16="http://schemas.microsoft.com/office/drawing/2014/main" id="{29138435-AA79-1144-A3A5-D4A3EEF1B87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150" y="1928403"/>
            <a:ext cx="6569699" cy="364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329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45C76AC0-BB6B-419E-A327-AFA297500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B3E0B6A3-E197-43D6-82D5-7455DAB1A7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79647" y="1847088"/>
            <a:ext cx="415875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9648" y="804520"/>
            <a:ext cx="4158749" cy="1049235"/>
          </a:xfrm>
        </p:spPr>
        <p:txBody>
          <a:bodyPr>
            <a:normAutofit fontScale="90000"/>
          </a:bodyPr>
          <a:lstStyle/>
          <a:p>
            <a:br>
              <a:rPr lang="en-US" sz="1300" dirty="0"/>
            </a:br>
            <a:r>
              <a:rPr lang="en-US" dirty="0"/>
              <a:t>REACTION</a:t>
            </a:r>
            <a:br>
              <a:rPr lang="en-US" sz="1300" dirty="0"/>
            </a:br>
            <a:br>
              <a:rPr lang="en-US" sz="1300" dirty="0"/>
            </a:br>
            <a:br>
              <a:rPr lang="en-US" sz="1300" dirty="0"/>
            </a:br>
            <a:endParaRPr lang="en-US" sz="1300" dirty="0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8B0E4246-09B8-46D7-A0D2-4D264863A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2050" name="Picture 2" descr="Image result for banana biosecurity australia">
            <a:extLst>
              <a:ext uri="{FF2B5EF4-FFF2-40B4-BE49-F238E27FC236}">
                <a16:creationId xmlns:a16="http://schemas.microsoft.com/office/drawing/2014/main" id="{4F2BEA0B-8725-9241-8C8C-0C89F4A10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028" y="804520"/>
            <a:ext cx="5270771" cy="3981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9647" y="2015732"/>
            <a:ext cx="4158750" cy="3450613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Crop rotation</a:t>
            </a:r>
          </a:p>
          <a:p>
            <a:r>
              <a:rPr lang="en-US" dirty="0"/>
              <a:t>Resistant cultivars</a:t>
            </a:r>
          </a:p>
          <a:p>
            <a:r>
              <a:rPr lang="en-US" dirty="0"/>
              <a:t>Detect &amp; monitor</a:t>
            </a:r>
          </a:p>
          <a:p>
            <a:r>
              <a:rPr lang="en-US" dirty="0"/>
              <a:t>Contain</a:t>
            </a:r>
          </a:p>
          <a:p>
            <a:r>
              <a:rPr lang="en-US" dirty="0"/>
              <a:t>Quarantine</a:t>
            </a:r>
            <a:br>
              <a:rPr lang="en-US" dirty="0"/>
            </a:br>
            <a:endParaRPr dirty="0"/>
          </a:p>
        </p:txBody>
      </p:sp>
      <p:pic>
        <p:nvPicPr>
          <p:cNvPr id="141" name="Picture 140">
            <a:extLst>
              <a:ext uri="{FF2B5EF4-FFF2-40B4-BE49-F238E27FC236}">
                <a16:creationId xmlns:a16="http://schemas.microsoft.com/office/drawing/2014/main" id="{F50C8D8D-B32F-4194-8321-164EC4427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5BD24D8B-8573-4260-B700-E860AD6D2A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4462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C630F413-44CE-4746-9821-9E0107978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2D671B1-B099-4F9C-B9CC-9D22B4DAF8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8385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992" y="707475"/>
            <a:ext cx="3157577" cy="1312001"/>
          </a:xfrm>
        </p:spPr>
        <p:txBody>
          <a:bodyPr anchor="t">
            <a:normAutofit/>
          </a:bodyPr>
          <a:lstStyle/>
          <a:p>
            <a:r>
              <a:rPr lang="en-US" sz="2800"/>
              <a:t>Management</a:t>
            </a:r>
            <a:br>
              <a:rPr lang="en-US" sz="2800"/>
            </a:br>
            <a:r>
              <a:rPr lang="en-US" sz="2800"/>
              <a:t>AUSTRALIA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552FBEF-FA69-427B-8245-0A518E0513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55992" y="2146542"/>
            <a:ext cx="3157578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4" name="Title 1">
            <a:extLst>
              <a:ext uri="{FF2B5EF4-FFF2-40B4-BE49-F238E27FC236}">
                <a16:creationId xmlns:a16="http://schemas.microsoft.com/office/drawing/2014/main" id="{898488B7-DBD3-40E7-B54B-4DA6C5693E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51580" y="3122496"/>
            <a:ext cx="3530157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pic>
        <p:nvPicPr>
          <p:cNvPr id="32" name="Content Placeholder 4">
            <a:extLst>
              <a:ext uri="{FF2B5EF4-FFF2-40B4-BE49-F238E27FC236}">
                <a16:creationId xmlns:a16="http://schemas.microsoft.com/office/drawing/2014/main" id="{A859A820-4DA0-B348-8BAE-5AB7436AB0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2857" y="0"/>
            <a:ext cx="4449147" cy="6858000"/>
          </a:xfrm>
          <a:prstGeom prst="rect">
            <a:avLst/>
          </a:prstGeom>
        </p:spPr>
      </p:pic>
      <p:sp>
        <p:nvSpPr>
          <p:cNvPr id="31" name="Content Placeholder 15">
            <a:extLst>
              <a:ext uri="{FF2B5EF4-FFF2-40B4-BE49-F238E27FC236}">
                <a16:creationId xmlns:a16="http://schemas.microsoft.com/office/drawing/2014/main" id="{39165215-BCC6-4D68-9536-2566FCE58B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4138" y="2273608"/>
            <a:ext cx="3159432" cy="3940925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SURVELLIANCE</a:t>
            </a:r>
          </a:p>
          <a:p>
            <a:r>
              <a:rPr lang="en-US" dirty="0"/>
              <a:t>CONTAINMENT</a:t>
            </a:r>
          </a:p>
          <a:p>
            <a:r>
              <a:rPr lang="en-US" dirty="0"/>
              <a:t>STRICT BIO-SECURITY</a:t>
            </a:r>
          </a:p>
          <a:p>
            <a:r>
              <a:rPr lang="en-US" dirty="0"/>
              <a:t>TRIALS OF RESISTANT CULTIVARS</a:t>
            </a:r>
          </a:p>
        </p:txBody>
      </p:sp>
    </p:spTree>
    <p:extLst>
      <p:ext uri="{BB962C8B-B14F-4D97-AF65-F5344CB8AC3E}">
        <p14:creationId xmlns:p14="http://schemas.microsoft.com/office/powerpoint/2010/main" val="3369521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81" name="Rectangle 73">
            <a:extLst>
              <a:ext uri="{FF2B5EF4-FFF2-40B4-BE49-F238E27FC236}">
                <a16:creationId xmlns:a16="http://schemas.microsoft.com/office/drawing/2014/main" id="{35C3D674-3D59-4E93-80CA-0C0A9095E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82" name="Straight Connector 75">
            <a:extLst>
              <a:ext uri="{FF2B5EF4-FFF2-40B4-BE49-F238E27FC236}">
                <a16:creationId xmlns:a16="http://schemas.microsoft.com/office/drawing/2014/main" id="{C884B8F8-FDC9-498B-9960-5D7260AFCB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3896" y="1847088"/>
            <a:ext cx="417737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80" y="804520"/>
            <a:ext cx="4176511" cy="1049235"/>
          </a:xfrm>
        </p:spPr>
        <p:txBody>
          <a:bodyPr>
            <a:normAutofit/>
          </a:bodyPr>
          <a:lstStyle/>
          <a:p>
            <a:br>
              <a:rPr lang="en-US" sz="3000" dirty="0"/>
            </a:br>
            <a:r>
              <a:rPr lang="en-US" sz="3000" dirty="0"/>
              <a:t>A possible solution</a:t>
            </a:r>
          </a:p>
        </p:txBody>
      </p:sp>
      <p:sp>
        <p:nvSpPr>
          <p:cNvPr id="3083" name="Rectangle 77">
            <a:extLst>
              <a:ext uri="{FF2B5EF4-FFF2-40B4-BE49-F238E27FC236}">
                <a16:creationId xmlns:a16="http://schemas.microsoft.com/office/drawing/2014/main" id="{EF2A81E1-BCBE-426B-8C09-33274E6940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084" name="Content Placeholder 3078">
            <a:extLst>
              <a:ext uri="{FF2B5EF4-FFF2-40B4-BE49-F238E27FC236}">
                <a16:creationId xmlns:a16="http://schemas.microsoft.com/office/drawing/2014/main" id="{C8D095DD-3E58-40B4-BC14-CE94251858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81" y="2015732"/>
            <a:ext cx="4172212" cy="3450613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NATURAL 100% ORGANIC CONTROL</a:t>
            </a:r>
          </a:p>
          <a:p>
            <a:r>
              <a:rPr lang="en-US" dirty="0"/>
              <a:t>LAB TESTS SHOWN EFFECTIVE  IN CONTROL OF WILT</a:t>
            </a:r>
          </a:p>
          <a:p>
            <a:r>
              <a:rPr lang="en-US" dirty="0"/>
              <a:t>SIGNIFICANT IMPROVEMENTS ON ALL MEASURES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85" name="Picture 2" descr="Image result for humic acid">
            <a:extLst>
              <a:ext uri="{FF2B5EF4-FFF2-40B4-BE49-F238E27FC236}">
                <a16:creationId xmlns:a16="http://schemas.microsoft.com/office/drawing/2014/main" id="{07ABFB63-DE38-9741-9DBD-2D96F00B9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411" y="930730"/>
            <a:ext cx="5417232" cy="391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79">
            <a:extLst>
              <a:ext uri="{FF2B5EF4-FFF2-40B4-BE49-F238E27FC236}">
                <a16:creationId xmlns:a16="http://schemas.microsoft.com/office/drawing/2014/main" id="{39D1DDD4-5BB3-45BA-B9B3-06B62299AD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A24DAE64-2302-42EA-8239-F2F0775CA5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168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</p:spPr>
        <p:txBody>
          <a:bodyPr>
            <a:normAutofit/>
          </a:bodyPr>
          <a:lstStyle/>
          <a:p>
            <a:r>
              <a:rPr lang="en-US" dirty="0"/>
              <a:t>NSA Wilt Stop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1451579" y="2015734"/>
            <a:ext cx="4162555" cy="3450613"/>
          </a:xfrm>
        </p:spPr>
        <p:txBody>
          <a:bodyPr>
            <a:normAutofit/>
          </a:bodyPr>
          <a:lstStyle/>
          <a:p>
            <a:endParaRPr lang="en-AU" dirty="0"/>
          </a:p>
          <a:p>
            <a:r>
              <a:rPr lang="en-AU" dirty="0"/>
              <a:t>Natural</a:t>
            </a:r>
          </a:p>
          <a:p>
            <a:r>
              <a:rPr lang="en-AU" dirty="0"/>
              <a:t>Organic</a:t>
            </a:r>
          </a:p>
          <a:p>
            <a:r>
              <a:rPr lang="en-AU" dirty="0"/>
              <a:t>Effective in lab trials</a:t>
            </a:r>
          </a:p>
          <a:p>
            <a:r>
              <a:rPr lang="en-AU" dirty="0"/>
              <a:t>Soil rehabilitated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FE67B8-914F-E848-900C-2A172A4CCB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6037" y="2015734"/>
            <a:ext cx="4877191" cy="345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6673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5" name="Rectangle 73">
            <a:extLst>
              <a:ext uri="{FF2B5EF4-FFF2-40B4-BE49-F238E27FC236}">
                <a16:creationId xmlns:a16="http://schemas.microsoft.com/office/drawing/2014/main" id="{35C3D674-3D59-4E93-80CA-0C0A9095E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06" name="Straight Connector 75">
            <a:extLst>
              <a:ext uri="{FF2B5EF4-FFF2-40B4-BE49-F238E27FC236}">
                <a16:creationId xmlns:a16="http://schemas.microsoft.com/office/drawing/2014/main" id="{C884B8F8-FDC9-498B-9960-5D7260AFCB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3896" y="1847088"/>
            <a:ext cx="417737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4A8B538B-C0FF-BB4B-A911-5D8DC8063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80" y="804520"/>
            <a:ext cx="4176511" cy="1049235"/>
          </a:xfrm>
        </p:spPr>
        <p:txBody>
          <a:bodyPr>
            <a:normAutofit/>
          </a:bodyPr>
          <a:lstStyle/>
          <a:p>
            <a:br>
              <a:rPr lang="en-US" dirty="0"/>
            </a:br>
            <a:r>
              <a:rPr lang="en-US" dirty="0"/>
              <a:t>NSA Field trials</a:t>
            </a:r>
          </a:p>
        </p:txBody>
      </p:sp>
      <p:sp>
        <p:nvSpPr>
          <p:cNvPr id="4107" name="Rectangle 77">
            <a:extLst>
              <a:ext uri="{FF2B5EF4-FFF2-40B4-BE49-F238E27FC236}">
                <a16:creationId xmlns:a16="http://schemas.microsoft.com/office/drawing/2014/main" id="{EF2A81E1-BCBE-426B-8C09-33274E6940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4108" name="Content Placeholder 4102">
            <a:extLst>
              <a:ext uri="{FF2B5EF4-FFF2-40B4-BE49-F238E27FC236}">
                <a16:creationId xmlns:a16="http://schemas.microsoft.com/office/drawing/2014/main" id="{14A8B0E4-D611-4F74-860E-4069E854E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81" y="2015732"/>
            <a:ext cx="4410376" cy="34506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AIM</a:t>
            </a:r>
            <a:r>
              <a:rPr lang="en-US" dirty="0"/>
              <a:t>: To evaluate effectiveness </a:t>
            </a:r>
            <a:r>
              <a:rPr lang="en-US"/>
              <a:t>of NSA </a:t>
            </a:r>
            <a:r>
              <a:rPr lang="en-US" dirty="0"/>
              <a:t>Wilt Stop in controlling Panama Disease.</a:t>
            </a:r>
          </a:p>
          <a:p>
            <a:r>
              <a:rPr lang="en-US" dirty="0"/>
              <a:t>Site Selection</a:t>
            </a:r>
          </a:p>
          <a:p>
            <a:r>
              <a:rPr lang="en-US" dirty="0"/>
              <a:t>Application rates</a:t>
            </a:r>
          </a:p>
          <a:p>
            <a:r>
              <a:rPr lang="en-US" dirty="0"/>
              <a:t>Monitoring &amp; Testing </a:t>
            </a:r>
          </a:p>
        </p:txBody>
      </p:sp>
      <p:pic>
        <p:nvPicPr>
          <p:cNvPr id="4109" name="Picture 2" descr="https://soilsnorth.com.au/wp-content/uploads/2017/12/images-4.jpeg">
            <a:extLst>
              <a:ext uri="{FF2B5EF4-FFF2-40B4-BE49-F238E27FC236}">
                <a16:creationId xmlns:a16="http://schemas.microsoft.com/office/drawing/2014/main" id="{924B932D-EE25-2048-A4E2-860C2554DF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411" y="1167535"/>
            <a:ext cx="4960442" cy="3936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79">
            <a:extLst>
              <a:ext uri="{FF2B5EF4-FFF2-40B4-BE49-F238E27FC236}">
                <a16:creationId xmlns:a16="http://schemas.microsoft.com/office/drawing/2014/main" id="{39D1DDD4-5BB3-45BA-B9B3-06B62299AD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A24DAE64-2302-42EA-8239-F2F0775CA5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6336605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193</TotalTime>
  <Words>576</Words>
  <Application>Microsoft Macintosh PowerPoint</Application>
  <PresentationFormat>Widescreen</PresentationFormat>
  <Paragraphs>159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Gill Sans MT</vt:lpstr>
      <vt:lpstr>Helvetica Neue</vt:lpstr>
      <vt:lpstr>Helvetica Neue Light</vt:lpstr>
      <vt:lpstr>Gallery</vt:lpstr>
      <vt:lpstr>Fusarium oxysporum f.sp. cubense</vt:lpstr>
      <vt:lpstr>Contents</vt:lpstr>
      <vt:lpstr> The Problem  </vt:lpstr>
      <vt:lpstr>The impact  Cavendish production wiped out. Exponential spread</vt:lpstr>
      <vt:lpstr> REACTION   </vt:lpstr>
      <vt:lpstr>Management AUSTRALIA</vt:lpstr>
      <vt:lpstr> A possible solution</vt:lpstr>
      <vt:lpstr>NSA Wilt Stop</vt:lpstr>
      <vt:lpstr> NSA Field trials</vt:lpstr>
      <vt:lpstr> STAGES</vt:lpstr>
      <vt:lpstr>Soils North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Here's your outline to get started</dc:title>
  <dc:creator>John Connor</dc:creator>
  <cp:lastModifiedBy>John Connor</cp:lastModifiedBy>
  <cp:revision>24</cp:revision>
  <dcterms:created xsi:type="dcterms:W3CDTF">2018-10-08T06:47:41Z</dcterms:created>
  <dcterms:modified xsi:type="dcterms:W3CDTF">2018-10-17T09:43:48Z</dcterms:modified>
</cp:coreProperties>
</file>